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4" r:id="rId9"/>
    <p:sldId id="265" r:id="rId10"/>
    <p:sldId id="266" r:id="rId11"/>
    <p:sldId id="267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2396843-4A6F-49F3-A082-6ADB3CA8E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8937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901E919-F0A9-4BC8-988D-9724AAC5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219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E28E3-D7A6-487A-9838-AA377959EE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5351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9E0B4-BA31-4186-8ACF-5E861A2877C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73065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0E4B9-CBE6-42DA-B366-C4392DFF7C9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34150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2E76A-A3F0-4FB0-B35D-1AC6F142B2D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83567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5ABF9-B5E5-4A21-8310-03359848052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8149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E919-F0A9-4BC8-988D-9724AAC57DD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49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E919-F0A9-4BC8-988D-9724AAC57DD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99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297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9D8EF-8A78-40C5-ADC9-70ED1178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9C4D-0516-4F74-841B-8FBB34BCB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662F-4879-4440-873C-A9F37E093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2D0FC-D1F4-4DFD-9E91-02C1EE10D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699F1-630F-40EE-8457-076DD4376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2CEE-2BA7-456F-B682-216A6DE84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0DDBC-464F-420C-9369-7B21C2B7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85BA5-5FB0-426B-86F3-340420C30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BB75-174A-4BDF-8A72-41FACC499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F9A44-A087-4385-80DD-02184E48A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24A7E-7F1F-462C-966D-EA1F451B1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86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86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86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86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86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286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58C06D18-9B5C-47A7-94F8-A1B713AD2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mentalfloss.com/wp-content/uploads/2007/12/poe.jpg&amp;imgrefurl=http://www.mentalfloss.com/blogs/archives/10315&amp;h=288&amp;w=251&amp;sz=7&amp;hl=en&amp;start=2&amp;usg=__g4hg9Kx_YtbtLWhEEjQyAx0ywWk=&amp;tbnid=z8owmIgWpE7SCM:&amp;tbnh=115&amp;tbnw=100&amp;prev=/images?q=Edgar+Allen+Poe&amp;gbv=2&amp;hl=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609600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Elements of Fiction</a:t>
            </a:r>
          </a:p>
        </p:txBody>
      </p:sp>
      <p:pic>
        <p:nvPicPr>
          <p:cNvPr id="3075" name="Picture 5" descr="ag00428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514600"/>
            <a:ext cx="1905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147094" y="1524000"/>
            <a:ext cx="6934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Setting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Character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Plot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Theme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Point of View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Symbolism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Style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Mood &amp; </a:t>
            </a: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Tone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Dialogue &amp; Dialect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Foreshadowing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Irony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Flashback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Imagery</a:t>
            </a: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5400" dirty="0" smtClean="0">
                <a:latin typeface="Comic Sans MS" pitchFamily="66" charset="0"/>
              </a:rPr>
              <a:t>STYLE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09600" y="1905000"/>
            <a:ext cx="7239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b="1">
                <a:solidFill>
                  <a:srgbClr val="C00000"/>
                </a:solidFill>
              </a:rPr>
              <a:t>Style is the way writers express their ideas. </a:t>
            </a:r>
            <a:r>
              <a:rPr lang="en-US" sz="3200"/>
              <a:t>It’s how they say something, not what they say. Style involves these three elements:</a:t>
            </a:r>
          </a:p>
          <a:p>
            <a:pPr eaLnBrk="1" hangingPunct="1">
              <a:lnSpc>
                <a:spcPct val="80000"/>
              </a:lnSpc>
            </a:pPr>
            <a:endParaRPr lang="en-US" sz="32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3200" b="1">
                <a:solidFill>
                  <a:srgbClr val="C00000"/>
                </a:solidFill>
              </a:rPr>
              <a:t>Word choice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3200" b="1">
                <a:solidFill>
                  <a:srgbClr val="C00000"/>
                </a:solidFill>
              </a:rPr>
              <a:t>Sentence structure and length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3200" b="1">
                <a:solidFill>
                  <a:srgbClr val="C00000"/>
                </a:solidFill>
              </a:rPr>
              <a:t>Literary devices, such as figurative language, symbols, dialogue, and imagery</a:t>
            </a:r>
          </a:p>
        </p:txBody>
      </p:sp>
      <p:pic>
        <p:nvPicPr>
          <p:cNvPr id="12292" name="Picture 9" descr="413pizyh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7432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762000" y="0"/>
            <a:ext cx="7848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5400" b="1">
                <a:latin typeface="Comic Sans MS" pitchFamily="66" charset="0"/>
              </a:rPr>
              <a:t>Tone</a:t>
            </a:r>
          </a:p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The writer’s attitude toward the subject matter.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62000" y="19812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5400" b="1">
                <a:latin typeface="Comic Sans MS" pitchFamily="66" charset="0"/>
              </a:rPr>
              <a:t>Mood</a:t>
            </a:r>
          </a:p>
          <a:p>
            <a:pPr algn="ctr" eaLnBrk="1" hangingPunct="1"/>
            <a:r>
              <a:rPr lang="en-US" sz="3200"/>
              <a:t>The mood of a literary work is </a:t>
            </a:r>
            <a:r>
              <a:rPr lang="en-US" sz="3200" b="1">
                <a:solidFill>
                  <a:srgbClr val="C00000"/>
                </a:solidFill>
              </a:rPr>
              <a:t>the feelings that a writer wants readers to have while reading</a:t>
            </a:r>
            <a:r>
              <a:rPr lang="en-US" sz="3200"/>
              <a:t>. It’s the atmosphere that’s created. Writers can choose words, phrases, and images to create a whole range of moods—from anger and sadness to excitement and fear</a:t>
            </a:r>
            <a:r>
              <a:rPr lang="en-US"/>
              <a:t>. 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762000" y="0"/>
            <a:ext cx="8382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5400" b="1" dirty="0" smtClean="0">
                <a:latin typeface="Comic Sans MS" pitchFamily="66" charset="0"/>
              </a:rPr>
              <a:t>Dialogue </a:t>
            </a:r>
          </a:p>
          <a:p>
            <a:pPr algn="ctr" eaLnBrk="1" hangingPunct="1"/>
            <a:r>
              <a:rPr lang="en-US" sz="3200" b="1" dirty="0" smtClean="0">
                <a:solidFill>
                  <a:srgbClr val="C00000"/>
                </a:solidFill>
              </a:rPr>
              <a:t>It is written </a:t>
            </a:r>
            <a:r>
              <a:rPr lang="en-US" sz="3200" b="1" dirty="0">
                <a:solidFill>
                  <a:srgbClr val="C00000"/>
                </a:solidFill>
              </a:rPr>
              <a:t>conversation between </a:t>
            </a:r>
          </a:p>
          <a:p>
            <a:pPr algn="ctr" eaLnBrk="1" hangingPunct="1"/>
            <a:r>
              <a:rPr lang="en-US" sz="3200" b="1" dirty="0">
                <a:solidFill>
                  <a:srgbClr val="C00000"/>
                </a:solidFill>
              </a:rPr>
              <a:t>two or more characters. </a:t>
            </a:r>
            <a:r>
              <a:rPr lang="en-US" sz="3200" b="1" dirty="0"/>
              <a:t>Writers use dialogue to bring </a:t>
            </a:r>
            <a:r>
              <a:rPr lang="en-US" sz="3200" b="1" dirty="0" smtClean="0"/>
              <a:t>characters </a:t>
            </a:r>
            <a:r>
              <a:rPr lang="en-US" sz="3200" b="1" dirty="0"/>
              <a:t>to life and to give readers insights </a:t>
            </a:r>
            <a:r>
              <a:rPr lang="en-US" sz="3200" b="1" dirty="0" smtClean="0"/>
              <a:t>into the </a:t>
            </a:r>
            <a:r>
              <a:rPr lang="en-US" sz="3200" b="1" dirty="0"/>
              <a:t>characters’ qualities, traits, and reactions to other </a:t>
            </a:r>
            <a:r>
              <a:rPr lang="en-US" sz="3200" b="1" dirty="0" smtClean="0"/>
              <a:t>characters</a:t>
            </a:r>
            <a:r>
              <a:rPr lang="en-US" sz="3200" b="1" dirty="0"/>
              <a:t>.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3877985"/>
            <a:ext cx="3029669" cy="285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30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762000" y="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5400" b="1" dirty="0" smtClean="0">
                <a:latin typeface="Comic Sans MS" pitchFamily="66" charset="0"/>
              </a:rPr>
              <a:t>Dialect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533400" y="-10438"/>
            <a:ext cx="8610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en-US" sz="3000" b="1" dirty="0" smtClean="0">
              <a:latin typeface="Comic Sans MS" pitchFamily="66" charset="0"/>
            </a:endParaRPr>
          </a:p>
          <a:p>
            <a:pPr algn="ctr" eaLnBrk="1" hangingPunct="1"/>
            <a:endParaRPr lang="en-US" sz="3000" b="1" dirty="0" smtClean="0">
              <a:latin typeface="Comic Sans MS" pitchFamily="66" charset="0"/>
            </a:endParaRPr>
          </a:p>
          <a:p>
            <a:pPr algn="ctr" eaLnBrk="1" hangingPunct="1"/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A </a:t>
            </a:r>
            <a:r>
              <a:rPr lang="en-US" sz="3200" b="1" dirty="0">
                <a:solidFill>
                  <a:srgbClr val="C00000"/>
                </a:solidFill>
                <a:latin typeface="Comic Sans MS" pitchFamily="66" charset="0"/>
              </a:rPr>
              <a:t>dialect is a form of a language that is spoken 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in </a:t>
            </a:r>
            <a:r>
              <a:rPr lang="en-US" sz="3200" b="1" dirty="0">
                <a:solidFill>
                  <a:srgbClr val="C00000"/>
                </a:solidFill>
                <a:latin typeface="Comic Sans MS" pitchFamily="66" charset="0"/>
              </a:rPr>
              <a:t>a particular place or by a particular group of people. </a:t>
            </a:r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n-US" sz="3200" b="1" dirty="0" smtClean="0">
                <a:latin typeface="Comic Sans MS" pitchFamily="66" charset="0"/>
              </a:rPr>
              <a:t>Dialects </a:t>
            </a:r>
            <a:r>
              <a:rPr lang="en-US" sz="3200" b="1" dirty="0">
                <a:latin typeface="Comic Sans MS" pitchFamily="66" charset="0"/>
              </a:rPr>
              <a:t>may feature </a:t>
            </a:r>
            <a:r>
              <a:rPr lang="en-US" sz="3200" b="1" dirty="0" smtClean="0">
                <a:latin typeface="Comic Sans MS" pitchFamily="66" charset="0"/>
              </a:rPr>
              <a:t>unique pronunciations</a:t>
            </a:r>
            <a:r>
              <a:rPr lang="en-US" sz="3200" b="1" dirty="0">
                <a:latin typeface="Comic Sans MS" pitchFamily="66" charset="0"/>
              </a:rPr>
              <a:t>, </a:t>
            </a:r>
            <a:r>
              <a:rPr lang="en-US" sz="3200" b="1" dirty="0" smtClean="0">
                <a:latin typeface="Comic Sans MS" pitchFamily="66" charset="0"/>
              </a:rPr>
              <a:t>vocabulary, and </a:t>
            </a:r>
            <a:r>
              <a:rPr lang="en-US" sz="3200" b="1" dirty="0">
                <a:latin typeface="Comic Sans MS" pitchFamily="66" charset="0"/>
              </a:rPr>
              <a:t>grammar</a:t>
            </a:r>
            <a:r>
              <a:rPr lang="en-US" sz="3200" b="1" dirty="0" smtClean="0">
                <a:latin typeface="Comic Sans MS" pitchFamily="66" charset="0"/>
              </a:rPr>
              <a:t>.</a:t>
            </a:r>
            <a:endParaRPr lang="en-US" sz="3000" b="1" dirty="0" smtClean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800" y="3477875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53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762000" y="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5400" b="1" dirty="0" smtClean="0">
                <a:latin typeface="Comic Sans MS" pitchFamily="66" charset="0"/>
              </a:rPr>
              <a:t>Foreshadowing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92333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Foreshadowing occurs when a writer 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provides hints that suggest future events in a story. </a:t>
            </a:r>
          </a:p>
          <a:p>
            <a:pPr algn="ctr"/>
            <a:r>
              <a:rPr lang="en-US" sz="3200" b="1" dirty="0">
                <a:latin typeface="Comic Sans MS" panose="030F0702030302020204" pitchFamily="66" charset="0"/>
              </a:rPr>
              <a:t>Foreshadowing creates suspense and makes readers eager </a:t>
            </a:r>
          </a:p>
          <a:p>
            <a:pPr algn="ctr"/>
            <a:r>
              <a:rPr lang="en-US" sz="3200" b="1" dirty="0">
                <a:latin typeface="Comic Sans MS" panose="030F0702030302020204" pitchFamily="66" charset="0"/>
              </a:rPr>
              <a:t>to find out what will happen.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3970318"/>
            <a:ext cx="3261827" cy="277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10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762000" y="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5400" b="1" dirty="0" smtClean="0">
                <a:latin typeface="Comic Sans MS" pitchFamily="66" charset="0"/>
              </a:rPr>
              <a:t>Irony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92333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Irony </a:t>
            </a:r>
            <a:r>
              <a:rPr lang="en-US" sz="3200" b="1" dirty="0">
                <a:latin typeface="Comic Sans MS" panose="030F0702030302020204" pitchFamily="66" charset="0"/>
              </a:rPr>
              <a:t>is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a contrast between what is expected and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what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actually exists or happens. </a:t>
            </a:r>
            <a:r>
              <a:rPr lang="en-US" sz="3200" b="1" dirty="0">
                <a:latin typeface="Comic Sans MS" panose="030F0702030302020204" pitchFamily="66" charset="0"/>
              </a:rPr>
              <a:t>Exaggeration and sarcasm </a:t>
            </a:r>
          </a:p>
          <a:p>
            <a:pPr algn="ctr"/>
            <a:r>
              <a:rPr lang="en-US" sz="3200" b="1" dirty="0">
                <a:latin typeface="Comic Sans MS" panose="030F0702030302020204" pitchFamily="66" charset="0"/>
              </a:rPr>
              <a:t>are techniques writers use to express irony.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3271" y="325377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 panose="030F0702030302020204" pitchFamily="66" charset="0"/>
              </a:rPr>
              <a:t>Dramatic-</a:t>
            </a:r>
            <a:r>
              <a:rPr lang="en-US" sz="2400" b="1" dirty="0" smtClean="0">
                <a:latin typeface="Comic Sans MS" panose="030F0702030302020204" pitchFamily="66" charset="0"/>
              </a:rPr>
              <a:t> When the audience knows something the characters do not.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3616375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Situational-</a:t>
            </a:r>
            <a:r>
              <a:rPr lang="en-US" sz="2400" b="1" dirty="0" smtClean="0"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 When a situation does not have the expected outcome</a:t>
            </a:r>
            <a:endParaRPr lang="en-US" sz="2400" b="1" dirty="0"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5023485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 panose="030F0702030302020204" pitchFamily="66" charset="0"/>
              </a:rPr>
              <a:t>Verbal-</a:t>
            </a:r>
            <a:r>
              <a:rPr lang="en-US" sz="2400" b="1" dirty="0" smtClean="0">
                <a:latin typeface="Comic Sans MS" panose="030F0702030302020204" pitchFamily="66" charset="0"/>
              </a:rPr>
              <a:t>When a characters says one thing but means another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762000" y="0"/>
            <a:ext cx="6172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en-US" sz="5400" b="1" dirty="0">
              <a:latin typeface="Comic Sans MS" pitchFamily="66" charset="0"/>
            </a:endParaRPr>
          </a:p>
          <a:p>
            <a:pPr algn="ctr" eaLnBrk="1" hangingPunct="1"/>
            <a:r>
              <a:rPr lang="en-US" sz="5400" b="1" dirty="0" smtClean="0">
                <a:latin typeface="Comic Sans MS" pitchFamily="66" charset="0"/>
              </a:rPr>
              <a:t>Flashback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1281687"/>
            <a:ext cx="5715000" cy="5509200"/>
          </a:xfrm>
          <a:custGeom>
            <a:avLst/>
            <a:gdLst>
              <a:gd name="connsiteX0" fmla="*/ 0 w 5715000"/>
              <a:gd name="connsiteY0" fmla="*/ 0 h 6986528"/>
              <a:gd name="connsiteX1" fmla="*/ 5715000 w 5715000"/>
              <a:gd name="connsiteY1" fmla="*/ 0 h 6986528"/>
              <a:gd name="connsiteX2" fmla="*/ 5715000 w 5715000"/>
              <a:gd name="connsiteY2" fmla="*/ 6986528 h 6986528"/>
              <a:gd name="connsiteX3" fmla="*/ 0 w 5715000"/>
              <a:gd name="connsiteY3" fmla="*/ 6986528 h 6986528"/>
              <a:gd name="connsiteX4" fmla="*/ 0 w 5715000"/>
              <a:gd name="connsiteY4" fmla="*/ 0 h 6986528"/>
              <a:gd name="connsiteX0" fmla="*/ 0 w 5715000"/>
              <a:gd name="connsiteY0" fmla="*/ 0 h 6986528"/>
              <a:gd name="connsiteX1" fmla="*/ 5524500 w 5715000"/>
              <a:gd name="connsiteY1" fmla="*/ 2197100 h 6986528"/>
              <a:gd name="connsiteX2" fmla="*/ 5715000 w 5715000"/>
              <a:gd name="connsiteY2" fmla="*/ 6986528 h 6986528"/>
              <a:gd name="connsiteX3" fmla="*/ 0 w 5715000"/>
              <a:gd name="connsiteY3" fmla="*/ 6986528 h 6986528"/>
              <a:gd name="connsiteX4" fmla="*/ 0 w 5715000"/>
              <a:gd name="connsiteY4" fmla="*/ 0 h 698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00" h="6986528">
                <a:moveTo>
                  <a:pt x="0" y="0"/>
                </a:moveTo>
                <a:lnTo>
                  <a:pt x="5524500" y="2197100"/>
                </a:lnTo>
                <a:lnTo>
                  <a:pt x="5715000" y="6986528"/>
                </a:lnTo>
                <a:lnTo>
                  <a:pt x="0" y="6986528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A </a:t>
            </a:r>
            <a:r>
              <a:rPr lang="en-US" sz="3200" b="1" dirty="0">
                <a:latin typeface="Comic Sans MS" panose="030F0702030302020204" pitchFamily="66" charset="0"/>
              </a:rPr>
              <a:t>flashback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is an interruption of 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the action to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communicate events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that took place at an earlier time. </a:t>
            </a:r>
          </a:p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It provides </a:t>
            </a:r>
            <a:r>
              <a:rPr lang="en-US" sz="3200" b="1" dirty="0">
                <a:latin typeface="Comic Sans MS" panose="030F0702030302020204" pitchFamily="66" charset="0"/>
              </a:rPr>
              <a:t>information that can help a reader better </a:t>
            </a:r>
            <a:r>
              <a:rPr lang="en-US" sz="3200" b="1" dirty="0" smtClean="0">
                <a:latin typeface="Comic Sans MS" panose="030F0702030302020204" pitchFamily="66" charset="0"/>
              </a:rPr>
              <a:t>understand </a:t>
            </a:r>
            <a:r>
              <a:rPr lang="en-US" sz="3200" b="1" dirty="0">
                <a:latin typeface="Comic Sans MS" panose="030F0702030302020204" pitchFamily="66" charset="0"/>
              </a:rPr>
              <a:t>a character’s current </a:t>
            </a:r>
            <a:r>
              <a:rPr lang="en-US" sz="3200" b="1" dirty="0" smtClean="0">
                <a:latin typeface="Comic Sans MS" panose="030F0702030302020204" pitchFamily="66" charset="0"/>
              </a:rPr>
              <a:t>situation. 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8726"/>
            <a:ext cx="1219200" cy="11385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923330"/>
            <a:ext cx="1604772" cy="18077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758" y="4191000"/>
            <a:ext cx="2285714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22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590800" y="770742"/>
            <a:ext cx="6172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5400" b="1" dirty="0" smtClean="0">
                <a:latin typeface="Comic Sans MS" pitchFamily="66" charset="0"/>
              </a:rPr>
              <a:t>Imagery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012186"/>
            <a:ext cx="7696200" cy="3046988"/>
          </a:xfrm>
          <a:custGeom>
            <a:avLst/>
            <a:gdLst>
              <a:gd name="connsiteX0" fmla="*/ 0 w 5715000"/>
              <a:gd name="connsiteY0" fmla="*/ 0 h 6986528"/>
              <a:gd name="connsiteX1" fmla="*/ 5715000 w 5715000"/>
              <a:gd name="connsiteY1" fmla="*/ 0 h 6986528"/>
              <a:gd name="connsiteX2" fmla="*/ 5715000 w 5715000"/>
              <a:gd name="connsiteY2" fmla="*/ 6986528 h 6986528"/>
              <a:gd name="connsiteX3" fmla="*/ 0 w 5715000"/>
              <a:gd name="connsiteY3" fmla="*/ 6986528 h 6986528"/>
              <a:gd name="connsiteX4" fmla="*/ 0 w 5715000"/>
              <a:gd name="connsiteY4" fmla="*/ 0 h 6986528"/>
              <a:gd name="connsiteX0" fmla="*/ 0 w 5715000"/>
              <a:gd name="connsiteY0" fmla="*/ 0 h 6986528"/>
              <a:gd name="connsiteX1" fmla="*/ 5524500 w 5715000"/>
              <a:gd name="connsiteY1" fmla="*/ 2197100 h 6986528"/>
              <a:gd name="connsiteX2" fmla="*/ 5715000 w 5715000"/>
              <a:gd name="connsiteY2" fmla="*/ 6986528 h 6986528"/>
              <a:gd name="connsiteX3" fmla="*/ 0 w 5715000"/>
              <a:gd name="connsiteY3" fmla="*/ 6986528 h 6986528"/>
              <a:gd name="connsiteX4" fmla="*/ 0 w 5715000"/>
              <a:gd name="connsiteY4" fmla="*/ 0 h 698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00" h="6986528">
                <a:moveTo>
                  <a:pt x="0" y="0"/>
                </a:moveTo>
                <a:lnTo>
                  <a:pt x="5524500" y="2197100"/>
                </a:lnTo>
                <a:lnTo>
                  <a:pt x="5715000" y="6986528"/>
                </a:lnTo>
                <a:lnTo>
                  <a:pt x="0" y="6986528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Imagery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consists of words and phrases that </a:t>
            </a:r>
            <a:r>
              <a:rPr lang="en-US" sz="3200" b="1" dirty="0" smtClean="0">
                <a:latin typeface="Comic Sans MS" panose="030F0702030302020204" pitchFamily="66" charset="0"/>
              </a:rPr>
              <a:t>appeal </a:t>
            </a:r>
            <a:r>
              <a:rPr lang="en-US" sz="3200" b="1" dirty="0">
                <a:latin typeface="Comic Sans MS" panose="030F0702030302020204" pitchFamily="66" charset="0"/>
              </a:rPr>
              <a:t>to a reader’s five senses.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Writers use sensory details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to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help the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reader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imagine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		how things look, feel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, smell, 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sound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, and taste.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62774"/>
            <a:ext cx="2560622" cy="1350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4340859"/>
            <a:ext cx="1447800" cy="22135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076698"/>
            <a:ext cx="2336549" cy="24777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2300" y="-12700"/>
            <a:ext cx="2743200" cy="2743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3200" y="5059174"/>
            <a:ext cx="2491449" cy="152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39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2057400" cy="5821363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/>
              <a:t>Setting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304800"/>
            <a:ext cx="6172200" cy="58213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2"/>
                </a:solidFill>
              </a:rPr>
              <a:t>the </a:t>
            </a:r>
            <a:r>
              <a:rPr lang="en-US" smtClean="0">
                <a:solidFill>
                  <a:schemeClr val="folHlink"/>
                </a:solidFill>
              </a:rPr>
              <a:t>time, place or period</a:t>
            </a:r>
            <a:r>
              <a:rPr lang="en-US" smtClean="0">
                <a:solidFill>
                  <a:schemeClr val="tx2"/>
                </a:solidFill>
              </a:rPr>
              <a:t> in which the action takes place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tx2"/>
                </a:solidFill>
              </a:rPr>
              <a:t>Can establish the </a:t>
            </a:r>
            <a:r>
              <a:rPr lang="en-US" smtClean="0">
                <a:solidFill>
                  <a:schemeClr val="folHlink"/>
                </a:solidFill>
              </a:rPr>
              <a:t>atmosphere</a:t>
            </a:r>
            <a:r>
              <a:rPr lang="en-US" smtClean="0">
                <a:solidFill>
                  <a:schemeClr val="tx2"/>
                </a:solidFill>
              </a:rPr>
              <a:t> of a story</a:t>
            </a:r>
          </a:p>
          <a:p>
            <a:pPr lvl="2" eaLnBrk="1" hangingPunct="1">
              <a:defRPr/>
            </a:pPr>
            <a:r>
              <a:rPr lang="en-US" smtClean="0">
                <a:solidFill>
                  <a:schemeClr val="tx2"/>
                </a:solidFill>
              </a:rPr>
              <a:t>Sensory Details</a:t>
            </a:r>
          </a:p>
          <a:p>
            <a:pPr lvl="2" eaLnBrk="1" hangingPunct="1">
              <a:defRPr/>
            </a:pPr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590800" y="2895600"/>
            <a:ext cx="61722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“During the whole of a dull, dark, and soundless day in the autumn of the year, when the clouds hung oppressively low in the heavens, I had been passing alone, on horseback, through a singularly dreary tract of country.”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	“The Fall of the House of Usher” by Edgar Allan Poe</a:t>
            </a:r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2286000" y="381000"/>
            <a:ext cx="0" cy="601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2" name="Picture 11" descr="po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5029200"/>
            <a:ext cx="952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3400"/>
            <a:ext cx="2743200" cy="5973763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Character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u="sng" dirty="0" smtClean="0"/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folHlink"/>
                </a:solidFill>
              </a:rPr>
              <a:t>Static Characters:</a:t>
            </a:r>
            <a:r>
              <a:rPr lang="en-US" sz="18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</a:t>
            </a:r>
            <a:r>
              <a:rPr lang="en-US" sz="2000" dirty="0" smtClean="0"/>
              <a:t>Do not experience personal change</a:t>
            </a:r>
          </a:p>
          <a:p>
            <a:pPr lvl="1" eaLnBrk="1" hangingPunct="1">
              <a:defRPr/>
            </a:pPr>
            <a:r>
              <a:rPr lang="en-US" sz="2000" b="1" u="sng" dirty="0" smtClean="0"/>
              <a:t>S</a:t>
            </a:r>
            <a:r>
              <a:rPr lang="en-US" sz="2000" dirty="0" smtClean="0"/>
              <a:t>tatic= </a:t>
            </a:r>
            <a:r>
              <a:rPr lang="en-US" sz="2000" b="1" u="sng" dirty="0" smtClean="0"/>
              <a:t>S</a:t>
            </a:r>
            <a:r>
              <a:rPr lang="en-US" sz="2000" dirty="0" smtClean="0"/>
              <a:t>ame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folHlink"/>
                </a:solidFill>
              </a:rPr>
              <a:t>Dynamic Characters</a:t>
            </a:r>
            <a:r>
              <a:rPr lang="en-US" sz="2000" dirty="0" smtClean="0">
                <a:solidFill>
                  <a:schemeClr val="folHlink"/>
                </a:solidFill>
              </a:rPr>
              <a:t>:</a:t>
            </a:r>
            <a:r>
              <a:rPr lang="en-US" sz="2000" dirty="0" smtClean="0"/>
              <a:t> Experience a personal change throughout the story</a:t>
            </a:r>
          </a:p>
          <a:p>
            <a:pPr lvl="1" eaLnBrk="1" hangingPunct="1">
              <a:defRPr/>
            </a:pPr>
            <a:r>
              <a:rPr lang="en-US" sz="2000" b="1" u="sng" dirty="0" smtClean="0"/>
              <a:t>D</a:t>
            </a:r>
            <a:r>
              <a:rPr lang="en-US" sz="2000" dirty="0" smtClean="0"/>
              <a:t>ynamic= </a:t>
            </a:r>
            <a:r>
              <a:rPr lang="en-US" sz="2000" b="1" u="sng" dirty="0" smtClean="0"/>
              <a:t>D</a:t>
            </a:r>
            <a:r>
              <a:rPr lang="en-US" sz="2000" dirty="0" smtClean="0"/>
              <a:t>ifferent</a:t>
            </a:r>
            <a:r>
              <a:rPr lang="en-US" dirty="0" smtClean="0"/>
              <a:t>	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743200" y="457200"/>
            <a:ext cx="5943600" cy="5668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folHlink"/>
                </a:solidFill>
              </a:rPr>
              <a:t>people</a:t>
            </a:r>
            <a:r>
              <a:rPr lang="en-US" dirty="0" smtClean="0">
                <a:solidFill>
                  <a:schemeClr val="tx2"/>
                </a:solidFill>
              </a:rPr>
              <a:t> (or animals, things, etc. presented as people) appearing in a story.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Types of Characters: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folHlink"/>
                </a:solidFill>
              </a:rPr>
              <a:t>Protagonist</a:t>
            </a:r>
            <a:r>
              <a:rPr lang="en-US" dirty="0" smtClean="0">
                <a:solidFill>
                  <a:schemeClr val="tx2"/>
                </a:solidFill>
              </a:rPr>
              <a:t>-The leading character in a</a:t>
            </a:r>
            <a:r>
              <a:rPr lang="en-US" dirty="0" smtClean="0"/>
              <a:t> story who possess the main conflict.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folHlink"/>
                </a:solidFill>
              </a:rPr>
              <a:t>Antagonist- </a:t>
            </a:r>
            <a:r>
              <a:rPr lang="en-US" dirty="0" smtClean="0">
                <a:solidFill>
                  <a:schemeClr val="tx2"/>
                </a:solidFill>
              </a:rPr>
              <a:t>The character who opposes, is working against the protagonist</a:t>
            </a:r>
            <a:r>
              <a:rPr lang="en-US" dirty="0" smtClean="0"/>
              <a:t> </a:t>
            </a:r>
            <a:endParaRPr lang="en-US" dirty="0" smtClean="0">
              <a:solidFill>
                <a:schemeClr val="tx2"/>
              </a:solidFill>
            </a:endParaRPr>
          </a:p>
          <a:p>
            <a:pPr lvl="2" eaLnBrk="1" hangingPunct="1">
              <a:defRPr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124" name="Line 7"/>
          <p:cNvSpPr>
            <a:spLocks noChangeShapeType="1"/>
          </p:cNvSpPr>
          <p:nvPr/>
        </p:nvSpPr>
        <p:spPr bwMode="auto">
          <a:xfrm>
            <a:off x="2743200" y="381000"/>
            <a:ext cx="0" cy="601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5" name="Picture 9" descr="MCj042386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895600"/>
            <a:ext cx="1255713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0" descr="MCj043381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5257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28600" y="457200"/>
            <a:ext cx="8915400" cy="735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b="1">
                <a:solidFill>
                  <a:srgbClr val="C00000"/>
                </a:solidFill>
                <a:latin typeface="Comic Sans MS" pitchFamily="66" charset="0"/>
              </a:rPr>
              <a:t>CHARACTERIZATION</a:t>
            </a:r>
            <a:r>
              <a:rPr lang="en-US" sz="3200" b="1">
                <a:latin typeface="Comic Sans MS" pitchFamily="66" charset="0"/>
              </a:rPr>
              <a:t>:</a:t>
            </a:r>
            <a:endParaRPr lang="en-US" sz="32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>
                <a:latin typeface="Comic Sans MS" pitchFamily="66" charset="0"/>
              </a:rPr>
              <a:t>	An author can give information about a character by describing several aspects of the character: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Physical appearance &amp; Personality </a:t>
            </a:r>
            <a:r>
              <a:rPr lang="en-US" sz="2000" b="1">
                <a:solidFill>
                  <a:srgbClr val="C00000"/>
                </a:solidFill>
                <a:latin typeface="Comic Sans MS" pitchFamily="66" charset="0"/>
              </a:rPr>
              <a:t>(Character Traits)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Speech, behavior, actions thoughts and feelings of the character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Interactions with other characters, how other characters behave, act, feel, speak to and think about the character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700" b="1">
                <a:solidFill>
                  <a:srgbClr val="C00000"/>
                </a:solidFill>
                <a:latin typeface="Comic Sans MS" pitchFamily="66" charset="0"/>
              </a:rPr>
              <a:t>The author’s direct comments about the character</a:t>
            </a:r>
          </a:p>
          <a:p>
            <a:pPr eaLnBrk="1" hangingPunct="1">
              <a:lnSpc>
                <a:spcPct val="80000"/>
              </a:lnSpc>
            </a:pPr>
            <a:endParaRPr lang="en-US" sz="3200" b="1">
              <a:solidFill>
                <a:srgbClr val="C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3200" b="1">
              <a:solidFill>
                <a:srgbClr val="C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2590800" cy="5867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Narration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POINT-OF-VIEW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228600"/>
            <a:ext cx="6172200" cy="6248400"/>
          </a:xfrm>
          <a:ln>
            <a:solidFill>
              <a:srgbClr val="FFFF00"/>
            </a:solidFill>
          </a:ln>
        </p:spPr>
        <p:txBody>
          <a:bodyPr/>
          <a:lstStyle/>
          <a:p>
            <a:pPr lvl="2" eaLnBrk="1" hangingPunct="1"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</a:p>
          <a:p>
            <a:pPr lvl="3" eaLnBrk="1" hangingPunct="1">
              <a:defRPr/>
            </a:pPr>
            <a:r>
              <a:rPr lang="en-US" dirty="0" smtClean="0"/>
              <a:t>One character’s point of view</a:t>
            </a:r>
          </a:p>
          <a:p>
            <a:pPr lvl="3" eaLnBrk="1" hangingPunct="1">
              <a:defRPr/>
            </a:pPr>
            <a:r>
              <a:rPr lang="en-US" dirty="0" smtClean="0"/>
              <a:t>“I”, “We”, “Me”</a:t>
            </a:r>
          </a:p>
          <a:p>
            <a:pPr lvl="3" eaLnBrk="1" hangingPunct="1">
              <a:defRPr/>
            </a:pPr>
            <a:endParaRPr lang="en-US" dirty="0" smtClean="0"/>
          </a:p>
          <a:p>
            <a:pPr lvl="3" eaLnBrk="1" hangingPunct="1">
              <a:buFontTx/>
              <a:buNone/>
              <a:defRPr/>
            </a:pP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 person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	Narrated by someone outside the story </a:t>
            </a:r>
          </a:p>
          <a:p>
            <a:pPr lvl="3" eaLnBrk="1" hangingPunct="1">
              <a:defRPr/>
            </a:pPr>
            <a:r>
              <a:rPr lang="en-US" dirty="0" smtClean="0"/>
              <a:t>“he”, “she”, “they”, “them”</a:t>
            </a:r>
          </a:p>
          <a:p>
            <a:pPr lvl="3" eaLnBrk="1" hangingPunct="1">
              <a:buFontTx/>
              <a:buNone/>
              <a:defRPr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FFFF00"/>
                </a:solidFill>
              </a:rPr>
              <a:t>Objective</a:t>
            </a:r>
            <a:r>
              <a:rPr lang="en-US" sz="2000" dirty="0" smtClean="0"/>
              <a:t>: </a:t>
            </a:r>
            <a:r>
              <a:rPr lang="en-US" dirty="0" smtClean="0"/>
              <a:t>told by someone who just 	tells the story and does not show any 	character’s emotions or thoughts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FFFF00"/>
                </a:solidFill>
              </a:rPr>
              <a:t>Limited</a:t>
            </a:r>
            <a:r>
              <a:rPr lang="en-US" dirty="0" smtClean="0"/>
              <a:t>: </a:t>
            </a:r>
            <a:r>
              <a:rPr lang="en-US" sz="1800" dirty="0" smtClean="0"/>
              <a:t>told by someone who can see, 	feel and hear ONLY ONE of the 	characters emotions and thoughts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Omniscient</a:t>
            </a:r>
            <a:r>
              <a:rPr lang="en-US" dirty="0" smtClean="0"/>
              <a:t>:  </a:t>
            </a:r>
            <a:r>
              <a:rPr lang="en-US" sz="1800" dirty="0" smtClean="0"/>
              <a:t>told by someone who can 	see, feel and hear ALL of the characters 	emotions and thoughts</a:t>
            </a:r>
          </a:p>
          <a:p>
            <a:pPr lvl="2" eaLnBrk="1" hangingPunct="1">
              <a:defRPr/>
            </a:pPr>
            <a:endParaRPr lang="en-US" dirty="0" smtClean="0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2743200" y="381000"/>
            <a:ext cx="0" cy="601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2057400" cy="5897563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/>
              <a:t>Plot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228600"/>
            <a:ext cx="6172200" cy="5897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folHlink"/>
                </a:solidFill>
              </a:rPr>
              <a:t>series of events</a:t>
            </a:r>
            <a:r>
              <a:rPr lang="en-US" dirty="0" smtClean="0">
                <a:solidFill>
                  <a:schemeClr val="tx2"/>
                </a:solidFill>
              </a:rPr>
              <a:t> and actions that takes place in a story.</a:t>
            </a:r>
          </a:p>
        </p:txBody>
      </p:sp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3200400" y="2667000"/>
            <a:ext cx="2209800" cy="3733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04800" y="56388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>
                <a:solidFill>
                  <a:schemeClr val="folHlink"/>
                </a:solidFill>
                <a:latin typeface="Comic Sans MS" pitchFamily="66" charset="0"/>
              </a:rPr>
              <a:t>Exposition: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  The start of the story.  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81000" y="2819400"/>
            <a:ext cx="27432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>
                <a:solidFill>
                  <a:schemeClr val="folHlink"/>
                </a:solidFill>
                <a:latin typeface="Comic Sans MS" pitchFamily="66" charset="0"/>
              </a:rPr>
              <a:t>Rising Action</a:t>
            </a:r>
            <a:r>
              <a:rPr lang="en-US" sz="2000" u="sng">
                <a:solidFill>
                  <a:schemeClr val="folHlink"/>
                </a:solidFill>
                <a:latin typeface="Comic Sans MS" pitchFamily="66" charset="0"/>
              </a:rPr>
              <a:t>: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 the series of </a:t>
            </a: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conflicts 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and crisis in the story that lead to the climax.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2590800" y="1295400"/>
            <a:ext cx="373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>
                <a:solidFill>
                  <a:schemeClr val="folHlink"/>
                </a:solidFill>
                <a:latin typeface="Comic Sans MS" pitchFamily="66" charset="0"/>
              </a:rPr>
              <a:t>Climax:</a:t>
            </a:r>
            <a:r>
              <a:rPr lang="en-US" sz="2000" b="1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The turning point.  Not always overly exciting.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mic Sans MS" pitchFamily="66" charset="0"/>
              </a:rPr>
              <a:t>If it doesn’t happen the story will continue in the same direction</a:t>
            </a: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5257800" y="2743200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>
                <a:solidFill>
                  <a:schemeClr val="folHlink"/>
                </a:solidFill>
                <a:latin typeface="Comic Sans MS" pitchFamily="66" charset="0"/>
              </a:rPr>
              <a:t>Falling Action: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 all of the action which follows the Climax.</a:t>
            </a:r>
            <a:endParaRPr lang="en-US" sz="20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5638800" y="4953000"/>
            <a:ext cx="335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>
                <a:solidFill>
                  <a:schemeClr val="folHlink"/>
                </a:solidFill>
                <a:latin typeface="Comic Sans MS" pitchFamily="66" charset="0"/>
              </a:rPr>
              <a:t>Resolution:</a:t>
            </a:r>
            <a:r>
              <a:rPr lang="en-US" sz="2000" b="1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The conclusion, the tying together of all of the threads.</a:t>
            </a:r>
            <a:endParaRPr lang="en-US" sz="20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V="1">
            <a:off x="609600" y="4495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 flipV="1">
            <a:off x="2590800" y="2133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5"/>
          <p:cNvSpPr>
            <a:spLocks noChangeShapeType="1"/>
          </p:cNvSpPr>
          <p:nvPr/>
        </p:nvSpPr>
        <p:spPr bwMode="auto">
          <a:xfrm>
            <a:off x="5638800" y="1981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6"/>
          <p:cNvSpPr>
            <a:spLocks noChangeShapeType="1"/>
          </p:cNvSpPr>
          <p:nvPr/>
        </p:nvSpPr>
        <p:spPr bwMode="auto">
          <a:xfrm>
            <a:off x="6705600" y="35052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7"/>
          <p:cNvSpPr>
            <a:spLocks noChangeShapeType="1"/>
          </p:cNvSpPr>
          <p:nvPr/>
        </p:nvSpPr>
        <p:spPr bwMode="auto">
          <a:xfrm>
            <a:off x="2286000" y="381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2133600" cy="58213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u="sng" dirty="0" smtClean="0"/>
              <a:t>Plot cont.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(Rising Action)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u="sng" dirty="0" smtClean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304800"/>
            <a:ext cx="6019800" cy="58213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folHlink"/>
                </a:solidFill>
              </a:rPr>
              <a:t>Conflict </a:t>
            </a:r>
          </a:p>
          <a:p>
            <a:pPr lvl="2"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Character VS Character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	External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lvl="2"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Character VS Nature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	External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lvl="2"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Character VS Society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	External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lvl="2"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Character VS Himself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	Internal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9220" name="Line 13"/>
          <p:cNvSpPr>
            <a:spLocks noChangeShapeType="1"/>
          </p:cNvSpPr>
          <p:nvPr/>
        </p:nvSpPr>
        <p:spPr bwMode="auto">
          <a:xfrm>
            <a:off x="2514600" y="381000"/>
            <a:ext cx="0" cy="601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1" name="Picture 15" descr="j02346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124200"/>
            <a:ext cx="19050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7" descr="MPj043888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133600"/>
            <a:ext cx="1974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8" descr="MCj0425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8006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9" descr="MCj008947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24725" y="990600"/>
            <a:ext cx="18192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5400" dirty="0" smtClean="0">
                <a:latin typeface="Comic Sans MS" pitchFamily="66" charset="0"/>
              </a:rPr>
              <a:t>THEME</a:t>
            </a:r>
            <a:endParaRPr lang="en-US" sz="5400" dirty="0">
              <a:latin typeface="Comic Sans MS" pitchFamily="66" charset="0"/>
            </a:endParaRPr>
          </a:p>
        </p:txBody>
      </p:sp>
      <p:pic>
        <p:nvPicPr>
          <p:cNvPr id="10243" name="Picture 20" descr="MPj0438341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34200" y="2971800"/>
            <a:ext cx="1900238" cy="1981200"/>
          </a:xfr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" y="1905000"/>
            <a:ext cx="80772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 b="1">
                <a:solidFill>
                  <a:schemeClr val="folHlink"/>
                </a:solidFill>
                <a:latin typeface="Comic Sans MS" pitchFamily="66" charset="0"/>
              </a:rPr>
              <a:t>Lesson</a:t>
            </a:r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 or </a:t>
            </a:r>
            <a:r>
              <a:rPr lang="en-US" sz="5400" b="1">
                <a:solidFill>
                  <a:schemeClr val="folHlink"/>
                </a:solidFill>
                <a:latin typeface="Comic Sans MS" pitchFamily="66" charset="0"/>
              </a:rPr>
              <a:t>moral</a:t>
            </a:r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 learned in the story</a:t>
            </a:r>
          </a:p>
          <a:p>
            <a:pPr eaLnBrk="1" hangingPunct="1"/>
            <a:r>
              <a:rPr lang="en-US" sz="5400">
                <a:solidFill>
                  <a:schemeClr val="folHlink"/>
                </a:solidFill>
                <a:latin typeface="Comic Sans MS" pitchFamily="66" charset="0"/>
              </a:rPr>
              <a:t>Central idea</a:t>
            </a:r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 of the story</a:t>
            </a:r>
          </a:p>
          <a:p>
            <a:pPr eaLnBrk="1" hangingPunct="1"/>
            <a:r>
              <a:rPr lang="en-US" sz="5400">
                <a:solidFill>
                  <a:schemeClr val="tx2"/>
                </a:solidFill>
                <a:latin typeface="Comic Sans MS" pitchFamily="66" charset="0"/>
              </a:rPr>
              <a:t>Never just one word!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5400" dirty="0" smtClean="0">
                <a:latin typeface="Comic Sans MS" pitchFamily="66" charset="0"/>
              </a:rPr>
              <a:t>SYMBOLISM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28600" y="1447800"/>
            <a:ext cx="8610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600" b="1">
                <a:solidFill>
                  <a:srgbClr val="C00000"/>
                </a:solidFill>
              </a:rPr>
              <a:t>A symbol is something concrete—such as a person, place, or object—that signifies something more than just itself, something abstract, such as a concept or an idea. </a:t>
            </a:r>
          </a:p>
          <a:p>
            <a:pPr eaLnBrk="1" hangingPunct="1">
              <a:lnSpc>
                <a:spcPct val="80000"/>
              </a:lnSpc>
            </a:pPr>
            <a:r>
              <a:rPr lang="en-US" sz="3600"/>
              <a:t>	Some symbols you will probably be familiar with already. </a:t>
            </a:r>
          </a:p>
          <a:p>
            <a:pPr eaLnBrk="1" hangingPunct="1">
              <a:lnSpc>
                <a:spcPct val="80000"/>
              </a:lnSpc>
            </a:pPr>
            <a:endParaRPr lang="en-US" sz="3600"/>
          </a:p>
          <a:p>
            <a:pPr eaLnBrk="1" hangingPunct="1">
              <a:lnSpc>
                <a:spcPct val="80000"/>
              </a:lnSpc>
            </a:pPr>
            <a:r>
              <a:rPr lang="en-US" sz="3600"/>
              <a:t>A heart symbolizes 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3600"/>
              <a:t>A dove symbolizes ___________________</a:t>
            </a:r>
          </a:p>
        </p:txBody>
      </p:sp>
      <p:pic>
        <p:nvPicPr>
          <p:cNvPr id="11268" name="Picture 6" descr="eipc2mrc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572000"/>
            <a:ext cx="16922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603</TotalTime>
  <Words>645</Words>
  <Application>Microsoft Office PowerPoint</Application>
  <PresentationFormat>On-screen Show (4:3)</PresentationFormat>
  <Paragraphs>143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Shimmer</vt:lpstr>
      <vt:lpstr>Slide 1</vt:lpstr>
      <vt:lpstr>Slide 2</vt:lpstr>
      <vt:lpstr>Slide 3</vt:lpstr>
      <vt:lpstr>Slide 4</vt:lpstr>
      <vt:lpstr>Slide 5</vt:lpstr>
      <vt:lpstr>Slide 6</vt:lpstr>
      <vt:lpstr>Slide 7</vt:lpstr>
      <vt:lpstr>THEME</vt:lpstr>
      <vt:lpstr>SYMBOLISM</vt:lpstr>
      <vt:lpstr>STYLE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Charlotte-Mecklenburg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Charlotte-Mecklenburg School District</dc:creator>
  <cp:lastModifiedBy>leighanne.palinkas</cp:lastModifiedBy>
  <cp:revision>23</cp:revision>
  <dcterms:created xsi:type="dcterms:W3CDTF">2008-10-17T20:37:10Z</dcterms:created>
  <dcterms:modified xsi:type="dcterms:W3CDTF">2014-12-02T19:19:56Z</dcterms:modified>
</cp:coreProperties>
</file>